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60" r:id="rId2"/>
    <p:sldId id="265" r:id="rId3"/>
    <p:sldId id="279" r:id="rId4"/>
    <p:sldId id="281" r:id="rId5"/>
    <p:sldId id="282" r:id="rId6"/>
    <p:sldId id="283" r:id="rId7"/>
    <p:sldId id="267" r:id="rId8"/>
    <p:sldId id="266" r:id="rId9"/>
    <p:sldId id="257" r:id="rId10"/>
    <p:sldId id="259" r:id="rId11"/>
    <p:sldId id="268" r:id="rId12"/>
    <p:sldId id="284" r:id="rId13"/>
    <p:sldId id="285" r:id="rId14"/>
    <p:sldId id="286" r:id="rId15"/>
    <p:sldId id="274" r:id="rId16"/>
    <p:sldId id="275" r:id="rId17"/>
    <p:sldId id="272" r:id="rId18"/>
    <p:sldId id="273" r:id="rId19"/>
    <p:sldId id="269" r:id="rId20"/>
    <p:sldId id="270" r:id="rId21"/>
    <p:sldId id="287" r:id="rId22"/>
    <p:sldId id="288" r:id="rId23"/>
    <p:sldId id="289" r:id="rId24"/>
    <p:sldId id="290" r:id="rId25"/>
    <p:sldId id="291" r:id="rId26"/>
    <p:sldId id="292" r:id="rId2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000" autoAdjust="0"/>
  </p:normalViewPr>
  <p:slideViewPr>
    <p:cSldViewPr>
      <p:cViewPr varScale="1">
        <p:scale>
          <a:sx n="103" d="100"/>
          <a:sy n="103" d="100"/>
        </p:scale>
        <p:origin x="-57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03905-D9E5-4C5D-A235-B66736A53CC2}" type="datetimeFigureOut">
              <a:rPr lang="en-US" smtClean="0"/>
              <a:pPr/>
              <a:t>4/30/2009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50E53-9121-443F-9503-B8EC1113810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BD151AE-88B2-4C81-85EF-F9B624E49C97}" type="datetimeFigureOut">
              <a:rPr lang="en-US" smtClean="0"/>
              <a:pPr/>
              <a:t>4/30/2009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87E04CA-4DC8-48AC-8454-57EBC563D2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12FCB6-57AE-45F6-AF13-DE37FA3DEFC2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509FC4-ECE7-4232-9CE9-CC3043282D4A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C46695-B594-4ED9-879B-262A1E517D99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6661D0-93AF-4BE9-A411-F2A65A6B1A8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975E5-E9D8-4B9E-9D01-69034729674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7975E5-E9D8-4B9E-9D01-69034729674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EC9B5B-856F-4E7D-A18A-E14130E1EF3D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E04CA-4DC8-48AC-8454-57EBC563D24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0AF57-C4E9-4303-8CDA-573857D332E2}" type="datetimeFigureOut">
              <a:rPr lang="en-US" smtClean="0"/>
              <a:pPr/>
              <a:t>4/30/2009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03034-C85C-408B-8FEA-6BE9FD9FE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0AF57-C4E9-4303-8CDA-573857D332E2}" type="datetimeFigureOut">
              <a:rPr lang="en-US" smtClean="0"/>
              <a:pPr/>
              <a:t>4/30/2009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03034-C85C-408B-8FEA-6BE9FD9FE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0AF57-C4E9-4303-8CDA-573857D332E2}" type="datetimeFigureOut">
              <a:rPr lang="en-US" smtClean="0"/>
              <a:pPr/>
              <a:t>4/30/2009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03034-C85C-408B-8FEA-6BE9FD9FE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F7CC4-648A-492E-ACCE-2E8490D230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0AF57-C4E9-4303-8CDA-573857D332E2}" type="datetimeFigureOut">
              <a:rPr lang="en-US" smtClean="0"/>
              <a:pPr/>
              <a:t>4/30/2009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03034-C85C-408B-8FEA-6BE9FD9FE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0AF57-C4E9-4303-8CDA-573857D332E2}" type="datetimeFigureOut">
              <a:rPr lang="en-US" smtClean="0"/>
              <a:pPr/>
              <a:t>4/30/2009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03034-C85C-408B-8FEA-6BE9FD9FE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0AF57-C4E9-4303-8CDA-573857D332E2}" type="datetimeFigureOut">
              <a:rPr lang="en-US" smtClean="0"/>
              <a:pPr/>
              <a:t>4/30/2009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03034-C85C-408B-8FEA-6BE9FD9FE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0AF57-C4E9-4303-8CDA-573857D332E2}" type="datetimeFigureOut">
              <a:rPr lang="en-US" smtClean="0"/>
              <a:pPr/>
              <a:t>4/30/2009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03034-C85C-408B-8FEA-6BE9FD9FE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0AF57-C4E9-4303-8CDA-573857D332E2}" type="datetimeFigureOut">
              <a:rPr lang="en-US" smtClean="0"/>
              <a:pPr/>
              <a:t>4/30/2009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03034-C85C-408B-8FEA-6BE9FD9FE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0AF57-C4E9-4303-8CDA-573857D332E2}" type="datetimeFigureOut">
              <a:rPr lang="en-US" smtClean="0"/>
              <a:pPr/>
              <a:t>4/30/2009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03034-C85C-408B-8FEA-6BE9FD9FE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0AF57-C4E9-4303-8CDA-573857D332E2}" type="datetimeFigureOut">
              <a:rPr lang="en-US" smtClean="0"/>
              <a:pPr/>
              <a:t>4/30/2009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03034-C85C-408B-8FEA-6BE9FD9FE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0AF57-C4E9-4303-8CDA-573857D332E2}" type="datetimeFigureOut">
              <a:rPr lang="en-US" smtClean="0"/>
              <a:pPr/>
              <a:t>4/30/2009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03034-C85C-408B-8FEA-6BE9FD9FE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E0AF57-C4E9-4303-8CDA-573857D332E2}" type="datetimeFigureOut">
              <a:rPr lang="en-US" smtClean="0"/>
              <a:pPr/>
              <a:t>4/30/2009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03034-C85C-408B-8FEA-6BE9FD9FE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tbone.biol.sc.edu/tide/index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gif"/><Relationship Id="rId4" Type="http://schemas.openxmlformats.org/officeDocument/2006/relationships/image" Target="../media/image1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2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gif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gif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11" Type="http://schemas.openxmlformats.org/officeDocument/2006/relationships/image" Target="../media/image11.gif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4" descr="Seal Rock 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"/>
            <a:ext cx="8610600" cy="5181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Oregon Coastal </a:t>
            </a:r>
          </a:p>
          <a:p>
            <a:pPr algn="ctr">
              <a:buNone/>
            </a:pPr>
            <a:r>
              <a:rPr lang="en-US" sz="4000" b="1" dirty="0" smtClean="0">
                <a:solidFill>
                  <a:srgbClr val="002060"/>
                </a:solidFill>
              </a:rPr>
              <a:t>Marine Life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anenicoli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0" y="609600"/>
            <a:ext cx="2743200" cy="2122488"/>
          </a:xfrm>
          <a:ln w="19050">
            <a:solidFill>
              <a:schemeClr val="tx1"/>
            </a:solidFill>
          </a:ln>
        </p:spPr>
      </p:pic>
      <p:pic>
        <p:nvPicPr>
          <p:cNvPr id="9220" name="Picture 10" descr="Amphipo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05075"/>
            <a:ext cx="2895600" cy="26241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221" name="Picture 11" descr="asteroid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24562" y="1752600"/>
            <a:ext cx="2877853" cy="2590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222" name="Picture 13" descr="Vic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4400" y="4486275"/>
            <a:ext cx="2514600" cy="23717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223" name="Picture 14" descr="Aplysiopsis toyama ventral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05200" y="3581400"/>
            <a:ext cx="2563813" cy="222091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225" name="Picture 16" descr="Volvatella 2 0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19800" y="-9525"/>
            <a:ext cx="3124200" cy="16668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50" name="Picture 2" descr="C:\Users\Cynthia\Desktop\20080805-P805008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1"/>
            <a:ext cx="2743200" cy="232878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2051" name="Picture 3" descr="C:\Users\Cynthia\Desktop\20080805-P805005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17920" y="4663440"/>
            <a:ext cx="2926080" cy="21945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3048000" y="2895600"/>
            <a:ext cx="2743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Invertebrates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274638"/>
            <a:ext cx="5410200" cy="3001962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</a:rPr>
              <a:t>Major Factors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Rise &amp; fall of tides</a:t>
            </a:r>
            <a:br>
              <a:rPr lang="en-US" dirty="0" smtClean="0"/>
            </a:br>
            <a:r>
              <a:rPr lang="en-US" dirty="0" smtClean="0"/>
              <a:t>Wave action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Picture 9" descr="NZ5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2590800"/>
            <a:ext cx="3870100" cy="2514600"/>
          </a:xfrm>
          <a:noFill/>
          <a:ln w="19050">
            <a:solidFill>
              <a:srgbClr val="000000"/>
            </a:solidFill>
          </a:ln>
        </p:spPr>
      </p:pic>
      <p:pic>
        <p:nvPicPr>
          <p:cNvPr id="3074" name="Picture 2" descr="C:\Users\Cynthia\Desktop\20070320-au2000st1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3276600"/>
            <a:ext cx="4267200" cy="2830136"/>
          </a:xfrm>
          <a:prstGeom prst="rect">
            <a:avLst/>
          </a:prstGeom>
          <a:noFill/>
        </p:spPr>
      </p:pic>
      <p:pic>
        <p:nvPicPr>
          <p:cNvPr id="12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1" y="0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Users\Cynthia\Desktop\20080701-P70103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0" y="4663440"/>
            <a:ext cx="2926080" cy="21945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8" name="Picture 2" descr="C:\Users\Cynthia\Desktop\Teach\DSC00021a copy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" y="5334000"/>
            <a:ext cx="1420043" cy="1090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Tidal Patterns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3" name="Picture 5" descr="mixed semi-dirunal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1000" y="1447800"/>
            <a:ext cx="8514382" cy="2286000"/>
          </a:xfrm>
          <a:noFill/>
          <a:ln w="28575">
            <a:solidFill>
              <a:srgbClr val="00000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4038600"/>
            <a:ext cx="609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Tidal Predictions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b="1" dirty="0" smtClean="0">
                <a:hlinkClick r:id="rId3"/>
              </a:rPr>
              <a:t>http://tbone.biol.sc.edu/tide/index.html</a:t>
            </a:r>
            <a:endParaRPr lang="en-US" b="1" dirty="0" smtClean="0"/>
          </a:p>
          <a:p>
            <a:pPr algn="ctr" eaLnBrk="1" hangingPunct="1">
              <a:buFontTx/>
              <a:buNone/>
            </a:pPr>
            <a:endParaRPr lang="en-US" b="1" dirty="0" smtClean="0"/>
          </a:p>
          <a:p>
            <a:pPr algn="ctr" eaLnBrk="1" hangingPunct="1">
              <a:buFontTx/>
              <a:buNone/>
            </a:pPr>
            <a:r>
              <a:rPr lang="en-US" b="1" dirty="0" smtClean="0"/>
              <a:t>Government or local tide tables</a:t>
            </a:r>
          </a:p>
          <a:p>
            <a:pPr algn="ctr" eaLnBrk="1" hangingPunct="1">
              <a:buFontTx/>
              <a:buNone/>
            </a:pP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Tidal Effects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6" descr="Aerial Expos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71600" y="1143000"/>
            <a:ext cx="6477000" cy="4698868"/>
          </a:xfrm>
          <a:noFill/>
        </p:spPr>
      </p:pic>
      <p:pic>
        <p:nvPicPr>
          <p:cNvPr id="1026" name="Picture 2" descr="C:\Users\Cynthia\Desktop\Teach\DSC00021a copy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304800"/>
            <a:ext cx="1420043" cy="1090613"/>
          </a:xfrm>
          <a:prstGeom prst="rect">
            <a:avLst/>
          </a:prstGeom>
          <a:noFill/>
        </p:spPr>
      </p:pic>
      <p:pic>
        <p:nvPicPr>
          <p:cNvPr id="1027" name="Picture 3" descr="C:\Users\Cynthia\Desktop\Teach\limpeta2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5486400"/>
            <a:ext cx="2160533" cy="1257300"/>
          </a:xfrm>
          <a:prstGeom prst="rect">
            <a:avLst/>
          </a:prstGeom>
          <a:noFill/>
        </p:spPr>
      </p:pic>
      <p:pic>
        <p:nvPicPr>
          <p:cNvPr id="1028" name="Picture 4" descr="C:\Users\Cynthia\Desktop\Teach\20070413-04 13 0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1143000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48768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Vertical Zonation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/>
              <a:t>Horizontal bands or </a:t>
            </a:r>
            <a:r>
              <a:rPr lang="en-US" sz="3200" dirty="0" smtClean="0">
                <a:solidFill>
                  <a:srgbClr val="66FF33"/>
                </a:solidFill>
              </a:rPr>
              <a:t>zones</a:t>
            </a:r>
            <a:r>
              <a:rPr lang="en-US" sz="3200" dirty="0" smtClean="0"/>
              <a:t> of species </a:t>
            </a:r>
          </a:p>
          <a:p>
            <a:r>
              <a:rPr lang="en-US" sz="3200" dirty="0" smtClean="0"/>
              <a:t>Zones arrayed </a:t>
            </a:r>
            <a:r>
              <a:rPr lang="en-US" sz="3200" dirty="0" smtClean="0">
                <a:solidFill>
                  <a:srgbClr val="66FF33"/>
                </a:solidFill>
              </a:rPr>
              <a:t>perpendicular</a:t>
            </a:r>
            <a:r>
              <a:rPr lang="en-US" sz="3200" dirty="0" smtClean="0"/>
              <a:t> to a physical gradient</a:t>
            </a:r>
          </a:p>
          <a:p>
            <a:r>
              <a:rPr lang="en-US" sz="3200" dirty="0" smtClean="0"/>
              <a:t>Not unique to seashore</a:t>
            </a:r>
          </a:p>
          <a:p>
            <a:endParaRPr lang="en-US" dirty="0"/>
          </a:p>
        </p:txBody>
      </p:sp>
      <p:pic>
        <p:nvPicPr>
          <p:cNvPr id="6" name="Picture 2" descr="C:\Documents and Settings\Cynthia\Desktop\OIMB 2006\Zonation &amp; emersion\Zonation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876800" y="304799"/>
            <a:ext cx="3962400" cy="62046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57300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FFFF00"/>
                </a:solidFill>
              </a:rPr>
              <a:t>Generalized Zonation Pattern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7518400" cy="401955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None/>
              <a:defRPr/>
            </a:pPr>
            <a:endParaRPr lang="en-US" sz="4000" dirty="0" smtClean="0"/>
          </a:p>
          <a:p>
            <a:pPr>
              <a:buFontTx/>
              <a:buNone/>
              <a:defRPr/>
            </a:pPr>
            <a:endParaRPr lang="en-US" sz="4000" dirty="0" smtClean="0"/>
          </a:p>
          <a:p>
            <a:pPr marL="1824038" lvl="1" indent="-438150">
              <a:buFontTx/>
              <a:buNone/>
              <a:defRPr/>
            </a:pPr>
            <a:r>
              <a:rPr lang="en-US" sz="3600" dirty="0" smtClean="0"/>
              <a:t>blue-green “algae”, lichen, and small snails</a:t>
            </a:r>
          </a:p>
          <a:p>
            <a:pPr marL="1824038" lvl="1" indent="-438150">
              <a:buFontTx/>
              <a:buNone/>
              <a:defRPr/>
            </a:pPr>
            <a:r>
              <a:rPr lang="en-US" sz="3600" dirty="0" smtClean="0"/>
              <a:t>barnacle &amp; fucoid zone</a:t>
            </a:r>
          </a:p>
          <a:p>
            <a:pPr marL="1824038" lvl="1" indent="-438150">
              <a:buFontTx/>
              <a:buNone/>
              <a:defRPr/>
            </a:pPr>
            <a:r>
              <a:rPr lang="en-US" sz="3600" dirty="0" smtClean="0"/>
              <a:t>mussel zone</a:t>
            </a:r>
          </a:p>
          <a:p>
            <a:pPr marL="1824038" lvl="1" indent="-438150">
              <a:buFontTx/>
              <a:buNone/>
              <a:defRPr/>
            </a:pPr>
            <a:r>
              <a:rPr lang="en-US" sz="3600" dirty="0" smtClean="0"/>
              <a:t>red algal zone</a:t>
            </a:r>
          </a:p>
          <a:p>
            <a:pPr marL="1824038" lvl="1" indent="-438150">
              <a:buFontTx/>
              <a:buNone/>
              <a:defRPr/>
            </a:pPr>
            <a:r>
              <a:rPr lang="en-US" sz="3600" dirty="0" smtClean="0"/>
              <a:t>kelp zone</a:t>
            </a:r>
          </a:p>
          <a:p>
            <a:pPr>
              <a:buFontTx/>
              <a:buNone/>
              <a:defRPr/>
            </a:pPr>
            <a:endParaRPr lang="en-US" sz="2800" dirty="0" smtClean="0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1651000" y="1600200"/>
            <a:ext cx="61384" cy="348615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stealth" w="med" len="lg"/>
            <a:tailEnd type="stealth" w="med" len="lg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3964" y="4495800"/>
            <a:ext cx="890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F0"/>
                </a:solidFill>
              </a:rPr>
              <a:t>low</a:t>
            </a:r>
            <a:endParaRPr lang="en-US" sz="2800" b="1" dirty="0">
              <a:solidFill>
                <a:srgbClr val="00B0F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1800" y="1447800"/>
            <a:ext cx="1015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high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C:\Users\Cynthia\Desktop\20070320-au2000st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3419" y="3733800"/>
            <a:ext cx="4710581" cy="3124200"/>
          </a:xfrm>
          <a:prstGeom prst="rect">
            <a:avLst/>
          </a:prstGeom>
          <a:noFill/>
        </p:spPr>
      </p:pic>
      <p:pic>
        <p:nvPicPr>
          <p:cNvPr id="2051" name="Picture 3" descr="C:\Users\Cynthia\Desktop\20020101-P10101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4114800"/>
            <a:ext cx="4724400" cy="2102206"/>
          </a:xfrm>
          <a:prstGeom prst="rect">
            <a:avLst/>
          </a:prstGeom>
          <a:noFill/>
        </p:spPr>
      </p:pic>
      <p:pic>
        <p:nvPicPr>
          <p:cNvPr id="2052" name="Picture 4" descr="C:\Users\Cynthia\Desktop\20080701-P70103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223230"/>
            <a:ext cx="4343400" cy="3634770"/>
          </a:xfrm>
          <a:prstGeom prst="rect">
            <a:avLst/>
          </a:prstGeom>
          <a:noFill/>
        </p:spPr>
      </p:pic>
      <p:pic>
        <p:nvPicPr>
          <p:cNvPr id="2053" name="Picture 13" descr="Mytilus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180934"/>
            <a:ext cx="3429000" cy="1677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20090404-P404003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78349" y="3200400"/>
            <a:ext cx="4865651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C:\Users\Cynthia\Desktop\20090427-DSCN19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67200" y="3200400"/>
            <a:ext cx="4876800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0"/>
            <a:ext cx="3200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smtClean="0"/>
              <a:t>Acorn</a:t>
            </a:r>
            <a:br>
              <a:rPr lang="en-US" sz="4000" smtClean="0"/>
            </a:br>
            <a:r>
              <a:rPr lang="en-US" sz="4000" smtClean="0"/>
              <a:t>Barnacles</a:t>
            </a:r>
          </a:p>
        </p:txBody>
      </p:sp>
      <p:pic>
        <p:nvPicPr>
          <p:cNvPr id="5123" name="Picture 5"/>
          <p:cNvPicPr>
            <a:picLocks noGrp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2422525" cy="2185988"/>
          </a:xfrm>
          <a:noFill/>
          <a:ln w="28575">
            <a:solidFill>
              <a:schemeClr val="tx1"/>
            </a:solidFill>
          </a:ln>
        </p:spPr>
      </p:pic>
      <p:pic>
        <p:nvPicPr>
          <p:cNvPr id="5124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5105400" y="4670425"/>
            <a:ext cx="4038600" cy="2187575"/>
          </a:xfrm>
          <a:ln w="28575">
            <a:solidFill>
              <a:schemeClr val="tx1"/>
            </a:solidFill>
          </a:ln>
        </p:spPr>
      </p:pic>
      <p:pic>
        <p:nvPicPr>
          <p:cNvPr id="5125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/>
          <a:srcRect/>
          <a:stretch>
            <a:fillRect/>
          </a:stretch>
        </p:blipFill>
        <p:spPr>
          <a:xfrm>
            <a:off x="3429000" y="2667000"/>
            <a:ext cx="2209800" cy="1195388"/>
          </a:xfrm>
        </p:spPr>
      </p:pic>
      <p:pic>
        <p:nvPicPr>
          <p:cNvPr id="5126" name="Picture 10" descr="Chtha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19750" y="0"/>
            <a:ext cx="3524250" cy="23812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12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667000"/>
            <a:ext cx="3025775" cy="24114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8" name="Text Box 13"/>
          <p:cNvSpPr txBox="1">
            <a:spLocks noChangeArrowheads="1"/>
          </p:cNvSpPr>
          <p:nvPr/>
        </p:nvSpPr>
        <p:spPr bwMode="auto">
          <a:xfrm>
            <a:off x="304800" y="2209800"/>
            <a:ext cx="100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Balanus</a:t>
            </a:r>
          </a:p>
        </p:txBody>
      </p:sp>
      <p:pic>
        <p:nvPicPr>
          <p:cNvPr id="5129" name="Picture 7"/>
          <p:cNvPicPr>
            <a:picLocks noGrp="1" noChangeArrowheads="1"/>
          </p:cNvPicPr>
          <p:nvPr>
            <p:ph sz="quarter" idx="3"/>
          </p:nvPr>
        </p:nvPicPr>
        <p:blipFill>
          <a:blip r:embed="rId8"/>
          <a:srcRect/>
          <a:stretch>
            <a:fillRect/>
          </a:stretch>
        </p:blipFill>
        <p:spPr>
          <a:xfrm>
            <a:off x="2286000" y="4670425"/>
            <a:ext cx="2852738" cy="2187575"/>
          </a:xfrm>
          <a:noFill/>
          <a:ln w="28575">
            <a:solidFill>
              <a:schemeClr val="tx1"/>
            </a:solidFill>
          </a:ln>
        </p:spPr>
      </p:pic>
      <p:sp>
        <p:nvSpPr>
          <p:cNvPr id="5130" name="Text Box 14"/>
          <p:cNvSpPr txBox="1">
            <a:spLocks noChangeArrowheads="1"/>
          </p:cNvSpPr>
          <p:nvPr/>
        </p:nvSpPr>
        <p:spPr bwMode="auto">
          <a:xfrm>
            <a:off x="7543800" y="1981200"/>
            <a:ext cx="1406525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Chthamalus</a:t>
            </a:r>
          </a:p>
        </p:txBody>
      </p:sp>
      <p:sp>
        <p:nvSpPr>
          <p:cNvPr id="5131" name="Line 15"/>
          <p:cNvSpPr>
            <a:spLocks noChangeShapeType="1"/>
          </p:cNvSpPr>
          <p:nvPr/>
        </p:nvSpPr>
        <p:spPr bwMode="auto">
          <a:xfrm flipH="1" flipV="1">
            <a:off x="1371600" y="2438400"/>
            <a:ext cx="53340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2" name="Line 16"/>
          <p:cNvSpPr>
            <a:spLocks noChangeShapeType="1"/>
          </p:cNvSpPr>
          <p:nvPr/>
        </p:nvSpPr>
        <p:spPr bwMode="auto">
          <a:xfrm flipH="1">
            <a:off x="1371600" y="1905000"/>
            <a:ext cx="3048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3" name="Line 17"/>
          <p:cNvSpPr>
            <a:spLocks noChangeShapeType="1"/>
          </p:cNvSpPr>
          <p:nvPr/>
        </p:nvSpPr>
        <p:spPr bwMode="auto">
          <a:xfrm>
            <a:off x="4267200" y="5715000"/>
            <a:ext cx="11430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4" name="Line 18"/>
          <p:cNvSpPr>
            <a:spLocks noChangeShapeType="1"/>
          </p:cNvSpPr>
          <p:nvPr/>
        </p:nvSpPr>
        <p:spPr bwMode="auto">
          <a:xfrm flipH="1">
            <a:off x="5410200" y="5715000"/>
            <a:ext cx="83820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5" name="Text Box 20"/>
          <p:cNvSpPr txBox="1">
            <a:spLocks noChangeArrowheads="1"/>
          </p:cNvSpPr>
          <p:nvPr/>
        </p:nvSpPr>
        <p:spPr bwMode="auto">
          <a:xfrm>
            <a:off x="2514600" y="1219200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Cyprid larva</a:t>
            </a:r>
          </a:p>
        </p:txBody>
      </p:sp>
      <p:sp>
        <p:nvSpPr>
          <p:cNvPr id="5136" name="Text Box 12"/>
          <p:cNvSpPr txBox="1">
            <a:spLocks noChangeArrowheads="1"/>
          </p:cNvSpPr>
          <p:nvPr/>
        </p:nvSpPr>
        <p:spPr bwMode="auto">
          <a:xfrm>
            <a:off x="5334000" y="6491288"/>
            <a:ext cx="1508125" cy="369887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Semibalanus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0" y="1066800"/>
            <a:ext cx="1676400" cy="16335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7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Major Predators</a:t>
            </a:r>
          </a:p>
        </p:txBody>
      </p:sp>
      <p:pic>
        <p:nvPicPr>
          <p:cNvPr id="6148" name="Picture 8"/>
          <p:cNvPicPr>
            <a:picLocks noGrp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578475" y="4124325"/>
            <a:ext cx="3565525" cy="2733675"/>
          </a:xfrm>
          <a:noFill/>
          <a:ln w="28575">
            <a:solidFill>
              <a:schemeClr val="tx1"/>
            </a:solidFill>
          </a:ln>
        </p:spPr>
      </p:pic>
      <p:pic>
        <p:nvPicPr>
          <p:cNvPr id="6149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91000"/>
            <a:ext cx="3200400" cy="2400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50" name="Text Box 10"/>
          <p:cNvSpPr txBox="1">
            <a:spLocks noChangeArrowheads="1"/>
          </p:cNvSpPr>
          <p:nvPr/>
        </p:nvSpPr>
        <p:spPr bwMode="auto">
          <a:xfrm>
            <a:off x="3581400" y="5638800"/>
            <a:ext cx="1524000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 dirty="0"/>
              <a:t>Pisaster</a:t>
            </a:r>
          </a:p>
        </p:txBody>
      </p:sp>
      <p:pic>
        <p:nvPicPr>
          <p:cNvPr id="6151" name="Picture 11"/>
          <p:cNvPicPr>
            <a:picLocks noGrp="1" noChangeArrowheads="1"/>
          </p:cNvPicPr>
          <p:nvPr>
            <p:ph sz="quarter" idx="2"/>
          </p:nvPr>
        </p:nvPicPr>
        <p:blipFill>
          <a:blip r:embed="rId6"/>
          <a:srcRect/>
          <a:stretch>
            <a:fillRect/>
          </a:stretch>
        </p:blipFill>
        <p:spPr>
          <a:xfrm>
            <a:off x="6324600" y="1676400"/>
            <a:ext cx="2819400" cy="2209800"/>
          </a:xfrm>
          <a:noFill/>
          <a:ln w="19050">
            <a:solidFill>
              <a:schemeClr val="tx1"/>
            </a:solidFill>
          </a:ln>
        </p:spPr>
      </p:pic>
      <p:pic>
        <p:nvPicPr>
          <p:cNvPr id="6152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47800"/>
            <a:ext cx="2895600" cy="2171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53" name="Text Box 13"/>
          <p:cNvSpPr txBox="1">
            <a:spLocks noChangeArrowheads="1"/>
          </p:cNvSpPr>
          <p:nvPr/>
        </p:nvSpPr>
        <p:spPr bwMode="auto">
          <a:xfrm>
            <a:off x="1600200" y="1295400"/>
            <a:ext cx="1447800" cy="36988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i="1"/>
              <a:t>Nucella</a:t>
            </a:r>
          </a:p>
        </p:txBody>
      </p:sp>
      <p:pic>
        <p:nvPicPr>
          <p:cNvPr id="6154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48000" y="2952750"/>
            <a:ext cx="3048000" cy="2286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Tides &amp; Wave Action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b="1" dirty="0" smtClean="0">
                <a:solidFill>
                  <a:srgbClr val="FFFF00"/>
                </a:solidFill>
              </a:rPr>
              <a:t>Influence: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Predation</a:t>
            </a:r>
            <a:endParaRPr lang="en-US" dirty="0"/>
          </a:p>
        </p:txBody>
      </p:sp>
      <p:pic>
        <p:nvPicPr>
          <p:cNvPr id="4099" name="Picture 3" descr="C:\Users\Cynthia\Desktop\20080701-P701037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9578" y="2285997"/>
            <a:ext cx="4040188" cy="3030141"/>
          </a:xfrm>
          <a:prstGeom prst="rect">
            <a:avLst/>
          </a:prstGeom>
          <a:noFill/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Herbivory (Grazing)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648200" y="2286000"/>
            <a:ext cx="4040180" cy="3030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Users\Cynthia\Desktop\Teach\DSC00021a copy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33800" y="5486400"/>
            <a:ext cx="1420043" cy="1090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0024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762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 Differences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066800"/>
            <a:ext cx="6324600" cy="4525963"/>
          </a:xfrm>
        </p:spPr>
        <p:txBody>
          <a:bodyPr>
            <a:normAutofit/>
          </a:bodyPr>
          <a:lstStyle/>
          <a:p>
            <a:pPr marL="514350" indent="-514350"/>
            <a:r>
              <a:rPr lang="en-US" sz="3200" b="1" dirty="0" smtClean="0">
                <a:solidFill>
                  <a:schemeClr val="bg1"/>
                </a:solidFill>
              </a:rPr>
              <a:t>Primary producers</a:t>
            </a:r>
          </a:p>
          <a:p>
            <a:pPr marL="514350" indent="-514350"/>
            <a:r>
              <a:rPr lang="en-US" sz="3200" b="1" dirty="0" smtClean="0">
                <a:solidFill>
                  <a:schemeClr val="bg1"/>
                </a:solidFill>
              </a:rPr>
              <a:t>Invertebrate consumers</a:t>
            </a:r>
          </a:p>
          <a:p>
            <a:pPr marL="514350" indent="-514350"/>
            <a:r>
              <a:rPr lang="en-US" sz="3200" b="1" dirty="0">
                <a:solidFill>
                  <a:schemeClr val="bg1"/>
                </a:solidFill>
              </a:rPr>
              <a:t>F</a:t>
            </a:r>
            <a:r>
              <a:rPr lang="en-US" sz="3200" b="1" dirty="0" smtClean="0">
                <a:solidFill>
                  <a:schemeClr val="bg1"/>
                </a:solidFill>
              </a:rPr>
              <a:t>actors affecting marine life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b="1" dirty="0" smtClean="0">
                <a:solidFill>
                  <a:srgbClr val="FFFF00"/>
                </a:solidFill>
              </a:rPr>
              <a:t>Tides &amp; Wave Action Influence:</a:t>
            </a:r>
            <a:br>
              <a:rPr lang="en-US" b="1" dirty="0" smtClean="0">
                <a:solidFill>
                  <a:srgbClr val="FFFF00"/>
                </a:solidFill>
              </a:rPr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>Competition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122" name="Picture 2" descr="C:\Users\Cynthia\Desktop\20070808-08 08 0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5123" name="Picture 3" descr="C:\Users\Cynthia\Desktop\20070808-08 08 01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Oswald West State Park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Cynthia\Desktop\Oswald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295073" y="1219200"/>
            <a:ext cx="4639128" cy="5386982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rot="10800000">
            <a:off x="4648200" y="4114800"/>
            <a:ext cx="457200" cy="37941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3505200" y="4724400"/>
            <a:ext cx="381000" cy="381000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Short Sands Beach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Users\Cynthia\Desktop\20090427-DSCN192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0" y="874648"/>
            <a:ext cx="3886201" cy="2914651"/>
          </a:xfrm>
          <a:prstGeom prst="rect">
            <a:avLst/>
          </a:prstGeom>
          <a:noFill/>
        </p:spPr>
      </p:pic>
      <p:pic>
        <p:nvPicPr>
          <p:cNvPr id="4099" name="Picture 3" descr="C:\Users\Cynthia\Desktop\20090427-DSCN193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283200" y="874648"/>
            <a:ext cx="3860800" cy="2895600"/>
          </a:xfrm>
          <a:prstGeom prst="rect">
            <a:avLst/>
          </a:prstGeom>
          <a:noFill/>
        </p:spPr>
      </p:pic>
      <p:pic>
        <p:nvPicPr>
          <p:cNvPr id="13" name="Picture 4" descr="C:\Users\Cynthia\Desktop\20090427-DSCN2040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943350"/>
            <a:ext cx="3886200" cy="2914650"/>
          </a:xfrm>
          <a:prstGeom prst="rect">
            <a:avLst/>
          </a:prstGeom>
          <a:noFill/>
        </p:spPr>
      </p:pic>
      <p:pic>
        <p:nvPicPr>
          <p:cNvPr id="4101" name="Picture 5" descr="C:\Users\Cynthia\Desktop\20090427-DSCN199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5316" y="3943350"/>
            <a:ext cx="3858684" cy="289401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38400" y="3581400"/>
            <a:ext cx="4404667" cy="52322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Sand-influenced rocky shore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Sand-Influenced Rocky Shores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525963"/>
          </a:xfrm>
        </p:spPr>
        <p:txBody>
          <a:bodyPr/>
          <a:lstStyle/>
          <a:p>
            <a:r>
              <a:rPr lang="en-US" dirty="0" smtClean="0"/>
              <a:t>Sand smothers </a:t>
            </a:r>
            <a:r>
              <a:rPr lang="en-US" dirty="0" smtClean="0"/>
              <a:t>&amp; kills many mobile consumers</a:t>
            </a:r>
          </a:p>
          <a:p>
            <a:pPr lvl="1"/>
            <a:r>
              <a:rPr lang="en-US" dirty="0" smtClean="0"/>
              <a:t>Few sea urchins</a:t>
            </a:r>
          </a:p>
          <a:p>
            <a:pPr lvl="1"/>
            <a:r>
              <a:rPr lang="en-US" dirty="0" smtClean="0"/>
              <a:t>Few large snails</a:t>
            </a:r>
          </a:p>
          <a:p>
            <a:pPr lvl="1"/>
            <a:r>
              <a:rPr lang="en-US" dirty="0" smtClean="0"/>
              <a:t>Few sea stars </a:t>
            </a:r>
          </a:p>
          <a:p>
            <a:r>
              <a:rPr lang="en-US" dirty="0" smtClean="0"/>
              <a:t>Sand smothers </a:t>
            </a:r>
            <a:r>
              <a:rPr lang="en-US" dirty="0" smtClean="0"/>
              <a:t>&amp; kills many seaweeds</a:t>
            </a:r>
          </a:p>
          <a:p>
            <a:pPr lvl="1"/>
            <a:r>
              <a:rPr lang="en-US" dirty="0" smtClean="0"/>
              <a:t>Ephemeral species</a:t>
            </a:r>
          </a:p>
          <a:p>
            <a:pPr lvl="1"/>
            <a:r>
              <a:rPr lang="en-US" dirty="0" smtClean="0"/>
              <a:t>Resistant species</a:t>
            </a:r>
            <a:endParaRPr lang="en-US" dirty="0"/>
          </a:p>
        </p:txBody>
      </p:sp>
      <p:pic>
        <p:nvPicPr>
          <p:cNvPr id="5122" name="Picture 2" descr="C:\Users\Cynthia\Desktop\20090427-DSCN2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181100"/>
            <a:ext cx="3606800" cy="2705100"/>
          </a:xfrm>
          <a:prstGeom prst="rect">
            <a:avLst/>
          </a:prstGeom>
          <a:noFill/>
        </p:spPr>
      </p:pic>
      <p:pic>
        <p:nvPicPr>
          <p:cNvPr id="6" name="Picture 5" descr="C:\Users\Cynthia\Desktop\20090427-DSCN19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1116" y="4114800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5791200" cy="1524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Diatoms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6146" name="Picture 2" descr="C:\Users\Cynthia\Desktop\20090427-DSCN201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7010400" cy="5257800"/>
          </a:xfrm>
          <a:prstGeom prst="rect">
            <a:avLst/>
          </a:prstGeom>
          <a:noFill/>
        </p:spPr>
      </p:pic>
      <p:pic>
        <p:nvPicPr>
          <p:cNvPr id="5" name="Picture 4" descr="C:\Users\Cynthia\Desktop\20011231-P1010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-1"/>
            <a:ext cx="3352801" cy="251460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6" name="Picture 5" descr="C:\Users\Cynthia\Desktop\20090404-P40400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3319" y="2514600"/>
            <a:ext cx="1640681" cy="21875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High Plankton Productivity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C:\Users\Cynthia\Desktop\20090427-DSCN19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6" name="Picture 2" descr="C:\Users\Cynthia\Desktop\20070611-06 11 07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66367"/>
            <a:ext cx="4038600" cy="5391634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481663" y="1905000"/>
            <a:ext cx="23716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Sessile invertebrates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4800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Patterns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143000"/>
            <a:ext cx="4038600" cy="4525963"/>
          </a:xfrm>
        </p:spPr>
        <p:txBody>
          <a:bodyPr/>
          <a:lstStyle/>
          <a:p>
            <a:r>
              <a:rPr lang="en-US" dirty="0" smtClean="0"/>
              <a:t>Zonation patterns</a:t>
            </a:r>
          </a:p>
          <a:p>
            <a:pPr lvl="1"/>
            <a:r>
              <a:rPr lang="en-US" dirty="0" smtClean="0"/>
              <a:t>Rise &amp; fall of tides</a:t>
            </a:r>
          </a:p>
          <a:p>
            <a:pPr lvl="1"/>
            <a:r>
              <a:rPr lang="en-US" dirty="0" smtClean="0"/>
              <a:t>Wave action</a:t>
            </a:r>
          </a:p>
          <a:p>
            <a:pPr lvl="1"/>
            <a:r>
              <a:rPr lang="en-US" dirty="0" smtClean="0"/>
              <a:t>Consumers</a:t>
            </a:r>
          </a:p>
          <a:p>
            <a:pPr lvl="1"/>
            <a:r>
              <a:rPr lang="en-US" dirty="0" smtClean="0"/>
              <a:t>Competitors</a:t>
            </a:r>
          </a:p>
          <a:p>
            <a:r>
              <a:rPr lang="en-US" dirty="0" smtClean="0"/>
              <a:t>Sand disturbance</a:t>
            </a:r>
          </a:p>
          <a:p>
            <a:r>
              <a:rPr lang="en-US" dirty="0" smtClean="0"/>
              <a:t>Highly productive waters</a:t>
            </a:r>
            <a:endParaRPr lang="en-US" dirty="0"/>
          </a:p>
        </p:txBody>
      </p:sp>
      <p:pic>
        <p:nvPicPr>
          <p:cNvPr id="8194" name="Picture 2" descr="C:\Users\Cynthia\Desktop\20090427-DSCN20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743200"/>
            <a:ext cx="5486400" cy="4114800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0"/>
            <a:ext cx="4724400" cy="306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Cynthia\Desktop\Teach\DSC00021a copy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3000" y="5105400"/>
            <a:ext cx="1420043" cy="1090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0"/>
            <a:ext cx="83820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Land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3251" name="Picture 3" descr="C:\Users\Cynthia\Desktop\20090314-DSCN153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685800" y="1143000"/>
            <a:ext cx="3552825" cy="2664618"/>
          </a:xfrm>
          <a:prstGeom prst="rect">
            <a:avLst/>
          </a:prstGeom>
          <a:noFill/>
        </p:spPr>
      </p:pic>
      <p:pic>
        <p:nvPicPr>
          <p:cNvPr id="53252" name="Picture 4" descr="C:\Users\Cynthia\Desktop\20081013-22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3657600" cy="2743200"/>
          </a:xfrm>
          <a:prstGeom prst="rect">
            <a:avLst/>
          </a:prstGeom>
          <a:noFill/>
        </p:spPr>
      </p:pic>
      <p:pic>
        <p:nvPicPr>
          <p:cNvPr id="53253" name="Picture 5" descr="C:\Users\Cynthia\Desktop\20081013-16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143000"/>
            <a:ext cx="3552826" cy="2664619"/>
          </a:xfrm>
          <a:prstGeom prst="rect">
            <a:avLst/>
          </a:prstGeom>
          <a:noFill/>
        </p:spPr>
      </p:pic>
      <p:pic>
        <p:nvPicPr>
          <p:cNvPr id="53254" name="Picture 6" descr="C:\Users\Cynthia\Desktop\20081011-DSCN0058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4114800"/>
            <a:ext cx="3657601" cy="274320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733800" y="2971800"/>
            <a:ext cx="1751762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Vascular plants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57600" y="4876800"/>
            <a:ext cx="1827962" cy="707886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Mosses, lichens, etc.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Seaweed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803067" y="838200"/>
            <a:ext cx="3340933" cy="2976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4" name="Picture 2" descr="C:\Users\Cynthia\Desktop\20080701-P701011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178720"/>
            <a:ext cx="3476625" cy="2607468"/>
          </a:xfrm>
          <a:prstGeom prst="rect">
            <a:avLst/>
          </a:prstGeom>
          <a:noFill/>
        </p:spPr>
      </p:pic>
      <p:pic>
        <p:nvPicPr>
          <p:cNvPr id="54275" name="Picture 3" descr="C:\Users\Cynthia\Desktop\20080701-P7010312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938588"/>
            <a:ext cx="3477683" cy="2608262"/>
          </a:xfrm>
          <a:prstGeom prst="rect">
            <a:avLst/>
          </a:prstGeom>
          <a:noFill/>
        </p:spPr>
      </p:pic>
      <p:pic>
        <p:nvPicPr>
          <p:cNvPr id="54276" name="Picture 4" descr="C:\Users\Cynthia\Desktop\20070610-06 10 01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09116" y="3938588"/>
            <a:ext cx="3486150" cy="261461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124200" y="3276600"/>
            <a:ext cx="1190134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Red algae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4343400"/>
            <a:ext cx="1431674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Green algae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86400" y="3733800"/>
            <a:ext cx="1468415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Brown algae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Cynthia\Desktop\Teach\DSC00021a copy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0" y="1676400"/>
            <a:ext cx="1420043" cy="1090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Microalgae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5298" name="Picture 2" descr="C:\Users\Cynthia\Desktop\20070611-06 11 07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4343400" cy="5791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55299" name="Picture 3" descr="C:\Users\Cynthia\Desktop\20080415-P415034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486149"/>
            <a:ext cx="4495801" cy="337185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55300" name="Picture 4" descr="C:\Users\Cynthia\Desktop\20011231-P1010041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5235" y="1066800"/>
            <a:ext cx="2916767" cy="21875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55301" name="Picture 5" descr="C:\Users\Cynthia\Desktop\20090404-P404003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03319" y="1066800"/>
            <a:ext cx="1640681" cy="21875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55303" name="Picture 7" descr="C:\Users\Cynthia\Desktop\20061003-Img0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5029200"/>
            <a:ext cx="2438400" cy="18288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3" name="Picture 19" descr="gony7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00937" y="3429000"/>
            <a:ext cx="1643063" cy="17526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62400" y="1981200"/>
            <a:ext cx="1024576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diatoms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38800" y="4419600"/>
            <a:ext cx="1708288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dinoflagellates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Vascular Plants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849313"/>
            <a:ext cx="4506119" cy="639762"/>
          </a:xfrm>
        </p:spPr>
        <p:txBody>
          <a:bodyPr/>
          <a:lstStyle/>
          <a:p>
            <a:pPr algn="ctr"/>
            <a:r>
              <a:rPr lang="en-US" dirty="0" smtClean="0"/>
              <a:t>Seagrass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756" y="849313"/>
            <a:ext cx="4490244" cy="639762"/>
          </a:xfrm>
        </p:spPr>
        <p:txBody>
          <a:bodyPr/>
          <a:lstStyle/>
          <a:p>
            <a:pPr algn="ctr"/>
            <a:r>
              <a:rPr lang="en-US" dirty="0" smtClean="0"/>
              <a:t>Marsh vegetation</a:t>
            </a:r>
            <a:endParaRPr lang="en-US" dirty="0"/>
          </a:p>
        </p:txBody>
      </p:sp>
      <p:pic>
        <p:nvPicPr>
          <p:cNvPr id="7" name="Picture 14" descr="P101009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 t="3751"/>
          <a:stretch>
            <a:fillRect/>
          </a:stretch>
        </p:blipFill>
        <p:spPr>
          <a:xfrm>
            <a:off x="4647896" y="1600200"/>
            <a:ext cx="4504835" cy="3251894"/>
          </a:xfrm>
          <a:noFill/>
          <a:ln w="19050">
            <a:solidFill>
              <a:srgbClr val="000000"/>
            </a:solidFill>
          </a:ln>
        </p:spPr>
      </p:pic>
      <p:pic>
        <p:nvPicPr>
          <p:cNvPr id="56322" name="Picture 2" descr="C:\Users\Cynthia\Desktop\20090404-P404008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600200"/>
            <a:ext cx="4506119" cy="3379589"/>
          </a:xfrm>
          <a:prstGeom prst="rect">
            <a:avLst/>
          </a:prstGeom>
          <a:noFill/>
        </p:spPr>
      </p:pic>
      <p:pic>
        <p:nvPicPr>
          <p:cNvPr id="56324" name="Picture 4" descr="C:\Users\Cynthia\Desktop\20070611-06 11 0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4438650"/>
            <a:ext cx="3225800" cy="241935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676400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FF00"/>
                </a:solidFill>
              </a:rPr>
              <a:t>Seaweed &amp; Seagrass Productivity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600" i="1" dirty="0" smtClean="0"/>
          </a:p>
        </p:txBody>
      </p:sp>
      <p:pic>
        <p:nvPicPr>
          <p:cNvPr id="19459" name="Picture 7" descr="BB-ODFW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t="9259"/>
          <a:stretch>
            <a:fillRect/>
          </a:stretch>
        </p:blipFill>
        <p:spPr>
          <a:xfrm>
            <a:off x="4859338" y="2514600"/>
            <a:ext cx="4284662" cy="4343400"/>
          </a:xfrm>
          <a:ln w="28575">
            <a:solidFill>
              <a:srgbClr val="000000"/>
            </a:solidFill>
          </a:ln>
        </p:spPr>
      </p:pic>
      <p:pic>
        <p:nvPicPr>
          <p:cNvPr id="19460" name="Picture 8" descr="FC-ODFW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981200"/>
            <a:ext cx="2852738" cy="4876800"/>
          </a:xfrm>
          <a:ln w="28575">
            <a:solidFill>
              <a:srgbClr val="000000"/>
            </a:solidFill>
          </a:ln>
        </p:spPr>
      </p:pic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3429000" y="1524000"/>
            <a:ext cx="21986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/>
              <a:t>Color infrared</a:t>
            </a:r>
          </a:p>
          <a:p>
            <a:pPr algn="ctr"/>
            <a:r>
              <a:rPr lang="en-US" sz="2400" b="1"/>
              <a:t>photos</a:t>
            </a:r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2971800" y="5105400"/>
            <a:ext cx="1752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/>
              <a:t>seaweeds</a:t>
            </a:r>
          </a:p>
        </p:txBody>
      </p:sp>
      <p:sp>
        <p:nvSpPr>
          <p:cNvPr id="40971" name="Line 11"/>
          <p:cNvSpPr>
            <a:spLocks noChangeShapeType="1"/>
          </p:cNvSpPr>
          <p:nvPr/>
        </p:nvSpPr>
        <p:spPr bwMode="auto">
          <a:xfrm flipH="1" flipV="1">
            <a:off x="4267200" y="5638800"/>
            <a:ext cx="1219200" cy="5334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triangle" w="med" len="med"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0972" name="Line 12"/>
          <p:cNvSpPr>
            <a:spLocks noChangeShapeType="1"/>
          </p:cNvSpPr>
          <p:nvPr/>
        </p:nvSpPr>
        <p:spPr bwMode="auto">
          <a:xfrm>
            <a:off x="1143000" y="3581400"/>
            <a:ext cx="2133600" cy="14478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 type="triangle" w="med" len="med"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Cynthia\Desktop\20011231-P101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219200"/>
            <a:ext cx="2590800" cy="34544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5" name="Title 4"/>
          <p:cNvSpPr>
            <a:spLocks noGrp="1"/>
          </p:cNvSpPr>
          <p:nvPr>
            <p:ph type="title" sz="quarter"/>
          </p:nvPr>
        </p:nvSpPr>
        <p:spPr>
          <a:xfrm>
            <a:off x="2514600" y="0"/>
            <a:ext cx="3657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Productivity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Cynthia\Desktop\20070610-06 10 016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9349" y="0"/>
            <a:ext cx="2914651" cy="218598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027" name="Picture 3" descr="C:\Users\Cynthia\Desktop\20090404-P404008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530207" cy="218757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028" name="Picture 4" descr="C:\Users\Cynthia\Desktop\20070610-06 10 01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4672012"/>
            <a:ext cx="2914651" cy="218598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029" name="Picture 5" descr="C:\Users\Cynthia\Desktop\20070610-06 10 0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1730375" y="2136775"/>
            <a:ext cx="3073400" cy="230505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030" name="Picture 6" descr="C:\Users\Cynthia\Desktop\20080507-P507006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7920" y="4663440"/>
            <a:ext cx="2926080" cy="21945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033" name="Picture 9" descr="C:\Users\Cynthia\Desktop\20080530-P53000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7920" y="2362200"/>
            <a:ext cx="2926080" cy="219456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pic>
        <p:nvPicPr>
          <p:cNvPr id="10" name="Picture 6" descr="Postelsia 3 cop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10"/>
          <a:srcRect/>
          <a:stretch>
            <a:fillRect/>
          </a:stretch>
        </p:blipFill>
        <p:spPr>
          <a:xfrm>
            <a:off x="0" y="3276600"/>
            <a:ext cx="2438400" cy="3303640"/>
          </a:xfrm>
          <a:ln w="19050">
            <a:solidFill>
              <a:schemeClr val="bg1"/>
            </a:solidFill>
          </a:ln>
        </p:spPr>
      </p:pic>
      <p:pic>
        <p:nvPicPr>
          <p:cNvPr id="11" name="Picture 2" descr="C:\Users\Cynthia\Desktop\Teach\DSC00021a copy.gif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57200" y="2286000"/>
            <a:ext cx="1143000" cy="877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Invertebrate Biodiversity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dirty="0" smtClean="0"/>
              <a:t>~28 phyla in marine habitats </a:t>
            </a:r>
          </a:p>
          <a:p>
            <a:pPr algn="ctr">
              <a:buNone/>
            </a:pPr>
            <a:r>
              <a:rPr lang="en-US" sz="4000" dirty="0" smtClean="0"/>
              <a:t>vs. </a:t>
            </a:r>
          </a:p>
          <a:p>
            <a:pPr algn="ctr">
              <a:buNone/>
            </a:pPr>
            <a:r>
              <a:rPr lang="en-US" sz="4000" dirty="0" smtClean="0"/>
              <a:t>~6 in terrestrial habitats</a:t>
            </a:r>
            <a:endParaRPr lang="en-US" sz="4000" dirty="0"/>
          </a:p>
        </p:txBody>
      </p:sp>
      <p:pic>
        <p:nvPicPr>
          <p:cNvPr id="9" name="Picture 6" descr="waves"/>
          <p:cNvPicPr>
            <a:picLocks noChangeAspect="1" noChangeArrowheads="1"/>
          </p:cNvPicPr>
          <p:nvPr/>
        </p:nvPicPr>
        <p:blipFill>
          <a:blip r:embed="rId3"/>
          <a:srcRect t="5661"/>
          <a:stretch>
            <a:fillRect/>
          </a:stretch>
        </p:blipFill>
        <p:spPr>
          <a:xfrm>
            <a:off x="0" y="4378325"/>
            <a:ext cx="3940175" cy="2479675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</p:pic>
      <p:pic>
        <p:nvPicPr>
          <p:cNvPr id="10" name="Picture 2" descr="Yaquina Head South"/>
          <p:cNvPicPr>
            <a:picLocks noChangeAspect="1" noChangeArrowheads="1"/>
          </p:cNvPicPr>
          <p:nvPr/>
        </p:nvPicPr>
        <p:blipFill>
          <a:blip r:embed="rId4"/>
          <a:srcRect t="11172"/>
          <a:stretch>
            <a:fillRect/>
          </a:stretch>
        </p:blipFill>
        <p:spPr>
          <a:xfrm>
            <a:off x="5029200" y="4393406"/>
            <a:ext cx="4114800" cy="2464594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230</Words>
  <Application>Microsoft Office PowerPoint</Application>
  <PresentationFormat>On-screen Show (4:3)</PresentationFormat>
  <Paragraphs>110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Fundamental Differences</vt:lpstr>
      <vt:lpstr>Land</vt:lpstr>
      <vt:lpstr>Seaweed</vt:lpstr>
      <vt:lpstr>Microalgae</vt:lpstr>
      <vt:lpstr>Vascular Plants</vt:lpstr>
      <vt:lpstr>Seaweed &amp; Seagrass Productivity </vt:lpstr>
      <vt:lpstr>Productivity</vt:lpstr>
      <vt:lpstr>Invertebrate Biodiversity</vt:lpstr>
      <vt:lpstr>Slide 10</vt:lpstr>
      <vt:lpstr>Major Factors Rise &amp; fall of tides Wave action </vt:lpstr>
      <vt:lpstr>Tidal Patterns</vt:lpstr>
      <vt:lpstr>Tidal Predictions</vt:lpstr>
      <vt:lpstr>Tidal Effects</vt:lpstr>
      <vt:lpstr>Vertical Zonation</vt:lpstr>
      <vt:lpstr>Generalized Zonation Pattern</vt:lpstr>
      <vt:lpstr>Acorn Barnacles</vt:lpstr>
      <vt:lpstr>Major Predators</vt:lpstr>
      <vt:lpstr>Tides &amp; Wave Action Influence:</vt:lpstr>
      <vt:lpstr> Tides &amp; Wave Action Influence:  Competition </vt:lpstr>
      <vt:lpstr>Oswald West State Park</vt:lpstr>
      <vt:lpstr>Short Sands Beach</vt:lpstr>
      <vt:lpstr>Sand-Influenced Rocky Shores</vt:lpstr>
      <vt:lpstr>Diatoms</vt:lpstr>
      <vt:lpstr>High Plankton Productivity</vt:lpstr>
      <vt:lpstr>Patterns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Oregon Shores</dc:title>
  <dc:creator>Trowbridge</dc:creator>
  <cp:lastModifiedBy>Trowbridge</cp:lastModifiedBy>
  <cp:revision>149</cp:revision>
  <dcterms:created xsi:type="dcterms:W3CDTF">2009-04-21T02:30:27Z</dcterms:created>
  <dcterms:modified xsi:type="dcterms:W3CDTF">2009-04-30T07:52:11Z</dcterms:modified>
</cp:coreProperties>
</file>